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2" r:id="rId6"/>
    <p:sldId id="257" r:id="rId7"/>
    <p:sldId id="264" r:id="rId8"/>
    <p:sldId id="268" r:id="rId9"/>
    <p:sldId id="263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6AC03-92A3-49FC-8B9F-59F5D0860D1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84D5D-B1E6-4780-B41B-75BA8AC7D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1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 we reaching out to daycares?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4D5D-B1E6-4780-B41B-75BA8AC7DD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1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84FE1-D7C3-41CC-846D-7A10AA87B7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84FE1-D7C3-41CC-846D-7A10AA87B7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6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B96F-5DF2-59BA-2641-9FD116603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184B6-C446-DB19-2276-552CDBCE9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7BA07-5362-54C9-00D9-200B0D3A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A023-D38D-4908-B2AC-0AEE992FAA8E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68AE8-E0EA-AE9C-E19D-281BEFD2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83032-58DF-3528-5C22-021C3904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748F-6356-45CC-81B8-EC652767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7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61561-A46F-74A6-664C-D5AF7BDA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2B437-CEF6-5DA7-6E5B-D9E60FE7D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2EF3D-494C-D0A0-93A2-7F44675E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A023-D38D-4908-B2AC-0AEE992FAA8E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0D9B-1819-3AB6-0A84-3D3BDAA3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CE0C2-1808-2184-48A3-CD14D1887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748F-6356-45CC-81B8-EC652767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9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B6897-FB13-08DF-7F21-1EAD254CC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AE43E-D146-CE10-2F54-A61C6BDCA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45037-9399-5B20-0EA0-523C936C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A023-D38D-4908-B2AC-0AEE992FAA8E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F75DC-0158-9FAD-FD73-425C4CA6B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60234-1496-DE47-296E-6DF046EB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748F-6356-45CC-81B8-EC652767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0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CAFF-38B9-8658-54E0-7E2EAA79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AB9C3-4627-92F9-3077-6DEA5224A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3EA70-1A00-1B2F-57C0-49F1E393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A023-D38D-4908-B2AC-0AEE992FAA8E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5B732-24F4-8344-BBF5-C8549EB7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88C79-CD85-161C-A8E6-047BE2066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748F-6356-45CC-81B8-EC652767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1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7912-A7A6-B1FE-6EC1-68C8E3114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7958E-D72E-A45F-BD05-B0A7681D7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6A2E8-E31A-57A1-3174-F2518303F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A023-D38D-4908-B2AC-0AEE992FAA8E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A9D48-C4E3-73EC-8994-1CB6C99C2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7A54B-945D-21A7-6A79-0DC75805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748F-6356-45CC-81B8-EC652767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5A454-8E9A-35F2-FD73-7BD4BD3A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96992-7ADE-E9C6-1586-9E8AA5545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FA5C3-C7E0-DD3E-6ADD-4B0DE76AF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030D8-0BB7-6059-85CD-34BDF2F7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A023-D38D-4908-B2AC-0AEE992FAA8E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50E58-B815-43DA-79AD-D28C86B5E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AFB0C-49DC-A7C4-E9EC-A2DA73E7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748F-6356-45CC-81B8-EC652767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8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C8C8-1DAB-97C4-B99A-ECC5193C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6633E-00BB-DE9D-D48E-2C37D53B5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45A98-825B-8F16-CBB4-91AA98DFA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BE0DA-49C9-CC18-2101-8270E1C68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4EDCF3-10F5-286A-0012-510DD99C0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90B709-E82B-5DBD-12A4-72E615B3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A023-D38D-4908-B2AC-0AEE992FAA8E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F8D69E-50F6-BAC5-AF42-D9093995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B2293-DCF2-8070-C9DE-4FA30AAD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748F-6356-45CC-81B8-EC652767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C484-5938-8520-86DC-13043C09B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7B015-04BA-BE76-E324-FEED439C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A023-D38D-4908-B2AC-0AEE992FAA8E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E6B9C-1C28-1F04-449D-8A1E763E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0475D-3F84-9006-744E-E4AA3100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748F-6356-45CC-81B8-EC652767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3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87F07-35BD-BF64-2FD2-5C78AD92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A023-D38D-4908-B2AC-0AEE992FAA8E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3DDA6-5284-CEE1-F458-4B892C70A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AAC32-6D19-0DCA-AD26-F06A51A4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748F-6356-45CC-81B8-EC652767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0E26-3327-AFFF-9C43-E6545BCB2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31DF6-23F0-932C-5E19-49C9C28A1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8739F-1F65-25A2-F9A5-627FC60CB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D2019-2044-9A41-35EF-6FFD4751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A023-D38D-4908-B2AC-0AEE992FAA8E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9AE5E-B006-68BF-0CC7-F792DC3D0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BA37E-2262-B42A-93FB-414EFCB1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748F-6356-45CC-81B8-EC652767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4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79B3-E94E-C576-8116-E8ABDA6A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39DE2D-692B-EDDC-81DD-3D78EAFDA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4A549-CDB3-49E5-75D0-193B39B25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2D83A-F04B-D024-1FB8-02155EA9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A023-D38D-4908-B2AC-0AEE992FAA8E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D3568-0077-CA3A-CEFF-A80DADFF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65A47-B1B1-29BE-7D01-D984A34E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748F-6356-45CC-81B8-EC652767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DE8EF1-2353-C7FB-E3A2-32AB1494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E96BC-E848-CD0B-5675-7448DC62D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8B4DD-484A-CDB6-47CC-A6814D79F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6A023-D38D-4908-B2AC-0AEE992FAA8E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AFAFE-3BC5-A7DC-4656-340AEF062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73353-7A48-5999-5A8F-340FE77A7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748F-6356-45CC-81B8-EC652767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5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nasa.gov/eclipses/types/#otp_total_solar_eclipse" TargetMode="External"/><Relationship Id="rId2" Type="http://schemas.openxmlformats.org/officeDocument/2006/relationships/hyperlink" Target="https://www.sanmarcostx.gov/4146/Solar-Eclipse-Inform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.png"/><Relationship Id="rId4" Type="http://schemas.openxmlformats.org/officeDocument/2006/relationships/hyperlink" Target="https://eclipse.aas.org/eye-safety/viewers-filter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lavigne@sanmarcostx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clipse.aas.org/eye-safety/viewers-filt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8E6A1-539A-8619-F447-0A9A1864F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/>
              <a:t>Total Solar Eclipse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FFFEA-3E03-5F65-3E7D-4BA4B81D3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sz="2800"/>
              <a:t>April 8th,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0447C-17D6-C10C-35EE-DCC2741FC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9088"/>
            <a:ext cx="12192000" cy="2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3C06-B7E9-4F7E-85EF-F772251B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Alert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99A18-6F2F-4801-B4A1-097EE5AA9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Everbridge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Warn Central Texas</a:t>
            </a:r>
          </a:p>
          <a:p>
            <a:pPr marL="457200" lvl="1" indent="0">
              <a:buNone/>
            </a:pPr>
            <a:endParaRPr lang="en-US" sz="2000" u="sng" dirty="0">
              <a:effectLst/>
              <a:latin typeface="Calibri" panose="020F0502020204030204" pitchFamily="34" charset="0"/>
              <a:ea typeface="Times New Roman" panose="02020603050405020304" pitchFamily="18" charset="0"/>
              <a:hlinkClick r:id="" action="ppaction://noaction"/>
            </a:endParaRPr>
          </a:p>
          <a:p>
            <a:pPr marL="457200" lvl="1" indent="0" algn="ctr">
              <a:buNone/>
            </a:pPr>
            <a:r>
              <a:rPr lang="en-US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" action="ppaction://noaction"/>
              </a:rPr>
              <a:t>WarnCentralTexas.org Promo 30-seconds – YouTube</a:t>
            </a:r>
            <a:endParaRPr lang="en-US" sz="2000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 algn="ctr">
              <a:buNone/>
            </a:pPr>
            <a:endParaRPr lang="en-US" sz="2000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 algn="ctr">
              <a:buNone/>
            </a:pPr>
            <a:endParaRPr lang="en-US" sz="2000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39DE7B9D-53E5-47A2-9AC3-59E2CB7FB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00" r="-1" b="5873"/>
          <a:stretch/>
        </p:blipFill>
        <p:spPr>
          <a:xfrm>
            <a:off x="-1" y="-14518"/>
            <a:ext cx="4490661" cy="6643605"/>
          </a:xfrm>
          <a:prstGeom prst="rect">
            <a:avLst/>
          </a:prstGeom>
          <a:effectLst/>
        </p:spPr>
      </p:pic>
      <p:pic>
        <p:nvPicPr>
          <p:cNvPr id="14" name="Picture 13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D4C69BA7-362E-4E02-9AA2-9662328C4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016" y="123693"/>
            <a:ext cx="730965" cy="7907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FB64C3-DB69-4380-AB56-E83170F7A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29088"/>
            <a:ext cx="12192000" cy="2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8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A95C-4107-ABD2-1F12-8F70DF4B3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B5EED-8639-2F41-9E2F-91ADAC854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Solar Eclipse Information | City of San Marcos, TX (sanmarcostx.gov)</a:t>
            </a:r>
            <a:endParaRPr lang="en-US" dirty="0"/>
          </a:p>
          <a:p>
            <a:r>
              <a:rPr lang="en-US" dirty="0"/>
              <a:t>NASA - </a:t>
            </a:r>
            <a:r>
              <a:rPr lang="en-US" dirty="0">
                <a:hlinkClick r:id="rId3"/>
              </a:rPr>
              <a:t>Types of Solar Eclipses - NASA Science</a:t>
            </a:r>
            <a:endParaRPr lang="en-US" dirty="0"/>
          </a:p>
          <a:p>
            <a:r>
              <a:rPr lang="en-US" dirty="0"/>
              <a:t>Glasses - </a:t>
            </a:r>
            <a:r>
              <a:rPr lang="en-US" sz="2800" dirty="0">
                <a:hlinkClick r:id="rId4"/>
              </a:rPr>
              <a:t>Suppliers of Safe Solar Viewers &amp; Filters | Solar Eclipse Across America (aas.org)</a:t>
            </a:r>
            <a:endParaRPr lang="en-US" dirty="0"/>
          </a:p>
          <a:p>
            <a:r>
              <a:rPr lang="en-US" dirty="0"/>
              <a:t>For questions, please contact: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City of San Marcos at (512) 393-8000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San Marcos C.I.S.D. at (512) 393-6700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Hays County OEM at (512) 393-7300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B631A-2E3C-D146-7C42-C34945CA6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29088"/>
            <a:ext cx="12192000" cy="228912"/>
          </a:xfrm>
          <a:prstGeom prst="rect">
            <a:avLst/>
          </a:prstGeom>
        </p:spPr>
      </p:pic>
      <p:pic>
        <p:nvPicPr>
          <p:cNvPr id="5" name="Picture 4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D83544A5-D033-18DC-DA57-0CEAD8707C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016" y="123693"/>
            <a:ext cx="730965" cy="7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80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B111-5E95-45CA-A547-85C6E82E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B00EE-B825-4E65-9CC9-09A19FA6A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b="1" dirty="0"/>
              <a:t>Bridget La </a:t>
            </a:r>
            <a:r>
              <a:rPr lang="en-US" sz="1900" b="1" dirty="0" err="1"/>
              <a:t>Vigne</a:t>
            </a:r>
            <a:endParaRPr lang="en-US" sz="1900" b="1" dirty="0"/>
          </a:p>
          <a:p>
            <a:pPr marL="0" indent="0">
              <a:buNone/>
            </a:pPr>
            <a:r>
              <a:rPr lang="en-US" sz="1900" dirty="0"/>
              <a:t>Emergency Management Specialist</a:t>
            </a:r>
          </a:p>
          <a:p>
            <a:pPr marL="0" indent="0">
              <a:buNone/>
            </a:pPr>
            <a:r>
              <a:rPr lang="en-US" sz="1900" dirty="0"/>
              <a:t>Email: </a:t>
            </a:r>
            <a:r>
              <a:rPr lang="en-US" sz="1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blavigne@sanmarcostx.gov</a:t>
            </a:r>
            <a:endParaRPr lang="en-US" sz="1900" dirty="0"/>
          </a:p>
          <a:p>
            <a:pPr marL="0" indent="0">
              <a:buNone/>
            </a:pPr>
            <a:r>
              <a:rPr lang="en-US" sz="1900" dirty="0"/>
              <a:t>Phone: 512-214-5708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502D1-3315-4C04-848E-232176430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29088"/>
            <a:ext cx="12192000" cy="228912"/>
          </a:xfrm>
          <a:prstGeom prst="rect">
            <a:avLst/>
          </a:prstGeom>
        </p:spPr>
      </p:pic>
      <p:pic>
        <p:nvPicPr>
          <p:cNvPr id="5" name="Picture 4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E4736447-A98D-4A87-9D94-6DB12C327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016" y="123693"/>
            <a:ext cx="730965" cy="7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0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9819AED0-732C-1702-E450-E11ECECBC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27" r="15962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4720BB6-FB4F-B62F-DB52-362575DAC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67031"/>
            <a:ext cx="3434180" cy="40188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b="0" i="0" dirty="0">
                <a:solidFill>
                  <a:srgbClr val="474747"/>
                </a:solidFill>
                <a:effectLst/>
                <a:latin typeface="Montserrat" panose="00000500000000000000" pitchFamily="2" charset="0"/>
              </a:rPr>
              <a:t>When the Moon passes between the Earth and the Sun, completely blocking the sun. This passing casts a shadow on the Earth, and only those in the shadow can witness the eclipse. </a:t>
            </a:r>
          </a:p>
          <a:p>
            <a:pPr marL="0" indent="0">
              <a:buNone/>
            </a:pPr>
            <a:endParaRPr lang="en-US" sz="1400" dirty="0">
              <a:solidFill>
                <a:srgbClr val="474747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474747"/>
                </a:solidFill>
                <a:latin typeface="Montserrat" panose="00000500000000000000" pitchFamily="2" charset="0"/>
              </a:rPr>
              <a:t>In October, </a:t>
            </a:r>
            <a:r>
              <a:rPr lang="en-US" sz="1400" b="0" i="0" dirty="0">
                <a:solidFill>
                  <a:srgbClr val="474747"/>
                </a:solidFill>
                <a:effectLst/>
                <a:latin typeface="Montserrat" panose="00000500000000000000" pitchFamily="2" charset="0"/>
              </a:rPr>
              <a:t>only part of the Sun was covered – known as an annular solar eclipse. </a:t>
            </a:r>
          </a:p>
          <a:p>
            <a:pPr marL="0" indent="0">
              <a:buNone/>
            </a:pPr>
            <a:endParaRPr lang="en-US" sz="1400" dirty="0">
              <a:solidFill>
                <a:srgbClr val="474747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474747"/>
                </a:solidFill>
                <a:effectLst/>
                <a:latin typeface="Montserrat" panose="00000500000000000000" pitchFamily="2" charset="0"/>
              </a:rPr>
              <a:t>In April, when the Moon is closest to us, the Sun will be fully covered – known as a total solar eclipse. </a:t>
            </a:r>
          </a:p>
          <a:p>
            <a:pPr marL="0" indent="0">
              <a:buNone/>
            </a:pPr>
            <a:endParaRPr lang="en-US" sz="1400" dirty="0">
              <a:solidFill>
                <a:srgbClr val="474747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474747"/>
                </a:solidFill>
                <a:latin typeface="Montserrat" panose="00000500000000000000" pitchFamily="2" charset="0"/>
              </a:rPr>
              <a:t>Next one will not be until 2045 in the United States</a:t>
            </a:r>
            <a:endParaRPr lang="en-US" sz="1400" b="0" i="0" dirty="0">
              <a:solidFill>
                <a:srgbClr val="474747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53772-50A9-119A-A6B1-3A0649111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088"/>
            <a:ext cx="12192000" cy="228912"/>
          </a:xfrm>
          <a:prstGeom prst="rect">
            <a:avLst/>
          </a:prstGeom>
        </p:spPr>
      </p:pic>
      <p:pic>
        <p:nvPicPr>
          <p:cNvPr id="5" name="Picture 4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DFA5BCD3-DD1D-CA8A-258B-7209EE100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016" y="123693"/>
            <a:ext cx="730965" cy="7907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1BBDC9-D744-1046-58FB-1A5CFB6E1710}"/>
              </a:ext>
            </a:extLst>
          </p:cNvPr>
          <p:cNvSpPr txBox="1"/>
          <p:nvPr/>
        </p:nvSpPr>
        <p:spPr>
          <a:xfrm>
            <a:off x="8199389" y="914401"/>
            <a:ext cx="3833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is an Eclipse?</a:t>
            </a:r>
          </a:p>
        </p:txBody>
      </p:sp>
    </p:spTree>
    <p:extLst>
      <p:ext uri="{BB962C8B-B14F-4D97-AF65-F5344CB8AC3E}">
        <p14:creationId xmlns:p14="http://schemas.microsoft.com/office/powerpoint/2010/main" val="11634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BDDFC-BA4A-4DEC-D3C9-742E27084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058" y="345200"/>
            <a:ext cx="3739341" cy="1330839"/>
          </a:xfrm>
        </p:spPr>
        <p:txBody>
          <a:bodyPr>
            <a:normAutofit/>
          </a:bodyPr>
          <a:lstStyle/>
          <a:p>
            <a:r>
              <a:rPr lang="en-US" dirty="0"/>
              <a:t>What to Expect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DCC319-2C76-3927-D03A-2744DB85D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58" y="1812022"/>
            <a:ext cx="3739341" cy="42906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During:</a:t>
            </a:r>
          </a:p>
          <a:p>
            <a:pPr marL="0" indent="0">
              <a:buNone/>
            </a:pPr>
            <a:r>
              <a:rPr lang="en-US" sz="2000" dirty="0"/>
              <a:t>The sky will darken as if it were dawn or dusk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Day Of:</a:t>
            </a:r>
          </a:p>
          <a:p>
            <a:r>
              <a:rPr lang="en-US" sz="2000" dirty="0"/>
              <a:t>Heavier traffic than usual - Long travel Time (High volume Holiday)</a:t>
            </a:r>
          </a:p>
          <a:p>
            <a:r>
              <a:rPr lang="en-US" sz="2000" dirty="0"/>
              <a:t>Possible Cellphone Interference</a:t>
            </a:r>
          </a:p>
          <a:p>
            <a:r>
              <a:rPr lang="en-US" sz="2000" dirty="0"/>
              <a:t>SMCISD will not have class for students.</a:t>
            </a:r>
          </a:p>
          <a:p>
            <a:r>
              <a:rPr lang="en-US" sz="2000" dirty="0"/>
              <a:t>Possible supply chain interference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0CAB828-BFE7-F999-11E6-706D3208F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16" r="11602"/>
          <a:stretch/>
        </p:blipFill>
        <p:spPr>
          <a:xfrm>
            <a:off x="5445457" y="1010620"/>
            <a:ext cx="6155141" cy="4860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ECED04-2BC5-0793-57C8-A89EBCD1F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088"/>
            <a:ext cx="12192000" cy="228912"/>
          </a:xfrm>
          <a:prstGeom prst="rect">
            <a:avLst/>
          </a:prstGeom>
        </p:spPr>
      </p:pic>
      <p:pic>
        <p:nvPicPr>
          <p:cNvPr id="5" name="Picture 4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157F9532-6400-B76B-2A02-AE6EDE2B1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016" y="123693"/>
            <a:ext cx="730965" cy="7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4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9E19-882A-A6FC-8E2F-0068F8A5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City of San Marcos Doing?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F241B-4171-FEB3-53CA-31709193E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Signage will be out across town. </a:t>
            </a:r>
          </a:p>
          <a:p>
            <a:r>
              <a:rPr lang="en-US" dirty="0"/>
              <a:t>Police and Fire plan to staff up.</a:t>
            </a:r>
          </a:p>
          <a:p>
            <a:r>
              <a:rPr lang="en-US" dirty="0"/>
              <a:t>Conducted monthly meetings to prepare and plan. </a:t>
            </a:r>
          </a:p>
          <a:p>
            <a:r>
              <a:rPr lang="en-US" dirty="0"/>
              <a:t>Encouraging telework for staff.</a:t>
            </a:r>
          </a:p>
          <a:p>
            <a:r>
              <a:rPr lang="en-US" dirty="0"/>
              <a:t>A public facing interactive map has been created by GIS department.</a:t>
            </a:r>
          </a:p>
          <a:p>
            <a:r>
              <a:rPr lang="en-US" dirty="0"/>
              <a:t>OEM will monitor weather leading up to the event.</a:t>
            </a:r>
          </a:p>
          <a:p>
            <a:r>
              <a:rPr lang="en-US" dirty="0"/>
              <a:t>Social Media posts will start in coming weeks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02DCF-BED8-1812-97B3-E88C8BB5B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9088"/>
            <a:ext cx="12192000" cy="228912"/>
          </a:xfrm>
          <a:prstGeom prst="rect">
            <a:avLst/>
          </a:prstGeom>
        </p:spPr>
      </p:pic>
      <p:pic>
        <p:nvPicPr>
          <p:cNvPr id="5" name="Picture 4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842E29E8-323F-F35A-D27E-E614012F8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016" y="123693"/>
            <a:ext cx="730965" cy="7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0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0F6B0-45EE-489B-E3F9-857179ED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000" dirty="0"/>
              <a:t>Community Engagement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EEFF4-A6B8-3B5A-495D-4CFE0B50D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Known public events at Middleton and Roughhouse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TXDOT will be stopping construction 1 day prior.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Peak Wildflower season.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SMCISD will be providing parents with safety information.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Sever Weather Season.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4F0E-EDFC-D63D-754F-419238963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088"/>
            <a:ext cx="12192000" cy="228912"/>
          </a:xfrm>
          <a:prstGeom prst="rect">
            <a:avLst/>
          </a:prstGeom>
        </p:spPr>
      </p:pic>
      <p:pic>
        <p:nvPicPr>
          <p:cNvPr id="5" name="Picture 4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0E9234A2-EED0-DC78-B54C-C9374D8A4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016" y="123693"/>
            <a:ext cx="730965" cy="7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6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B84898-A6F0-BFF1-A351-855F05791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9088"/>
            <a:ext cx="12192000" cy="228912"/>
          </a:xfrm>
          <a:prstGeom prst="rect">
            <a:avLst/>
          </a:prstGeom>
        </p:spPr>
      </p:pic>
      <p:pic>
        <p:nvPicPr>
          <p:cNvPr id="5" name="Picture 4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5F6C55C3-3BFF-62AC-914A-B22358C34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016" y="123693"/>
            <a:ext cx="730965" cy="79070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5332FC8-FF69-6CEE-9B43-41CF2BDBF63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/>
              <a:t>What can YOU do to be prepared?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5989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3B93D-6F17-A2B0-277B-586C15A2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r>
              <a:rPr lang="en-US"/>
              <a:t>Things to Think About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BC21753-7D4F-67AB-D630-EE196C17D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990230"/>
            <a:ext cx="6573951" cy="4112458"/>
          </a:xfrm>
        </p:spPr>
        <p:txBody>
          <a:bodyPr>
            <a:normAutofit/>
          </a:bodyPr>
          <a:lstStyle/>
          <a:p>
            <a:r>
              <a:rPr lang="en-US" sz="2000" dirty="0"/>
              <a:t>Fill or charge vehicles prior to Monday.</a:t>
            </a:r>
          </a:p>
          <a:p>
            <a:r>
              <a:rPr lang="en-US" sz="2000" dirty="0"/>
              <a:t>Due to influx of people cell service may be spotty.</a:t>
            </a:r>
          </a:p>
          <a:p>
            <a:r>
              <a:rPr lang="en-US" sz="2000" dirty="0"/>
              <a:t>Consider how you will communicate with employees and vendors if cellular service is down.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Possibly turn on Wi-Fi calling in your settings. </a:t>
            </a:r>
          </a:p>
          <a:p>
            <a:r>
              <a:rPr lang="en-US" sz="2000" dirty="0"/>
              <a:t>Have manual, or hand-operated, credit card readers ready, if possible.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Consider preparing for cash transactions.</a:t>
            </a:r>
          </a:p>
          <a:p>
            <a:r>
              <a:rPr lang="en-US" sz="2000" dirty="0"/>
              <a:t>Consider moving shipment days away from Monday if possible. </a:t>
            </a:r>
          </a:p>
          <a:p>
            <a:r>
              <a:rPr lang="en-US" sz="2000" dirty="0"/>
              <a:t>Download maps if you need to travel.</a:t>
            </a:r>
          </a:p>
          <a:p>
            <a:endParaRPr lang="en-US" sz="2000" dirty="0"/>
          </a:p>
        </p:txBody>
      </p:sp>
      <p:pic>
        <p:nvPicPr>
          <p:cNvPr id="9" name="Graphic 8" descr="Electric Car">
            <a:extLst>
              <a:ext uri="{FF2B5EF4-FFF2-40B4-BE49-F238E27FC236}">
                <a16:creationId xmlns:a16="http://schemas.microsoft.com/office/drawing/2014/main" id="{5E8B38DB-48D3-9123-3548-3CBFE9B3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5981" y="1990229"/>
            <a:ext cx="2906973" cy="2906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8280CB-80B5-21C5-AE67-21946D8F6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29088"/>
            <a:ext cx="12192000" cy="228912"/>
          </a:xfrm>
          <a:prstGeom prst="rect">
            <a:avLst/>
          </a:prstGeom>
        </p:spPr>
      </p:pic>
      <p:pic>
        <p:nvPicPr>
          <p:cNvPr id="5" name="Picture 4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A0271BFF-E652-E165-21BF-046FDB864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016" y="123693"/>
            <a:ext cx="730965" cy="7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7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F4258-BC2A-26D1-801E-AC42CE33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Protective Eyewear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BFA01-6981-BFE6-EE07-CD7D1244D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DO NOT </a:t>
            </a:r>
            <a:r>
              <a:rPr lang="en-US" sz="2400" dirty="0"/>
              <a:t>look directly at the Sun without specialized eye protection.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Viewing through a camera or telescope without glasses could also cause severe eye injury.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hlinkClick r:id="rId2"/>
              </a:rPr>
              <a:t>Suppliers of Safe Solar Viewers &amp; Filters | Solar Eclipse Across America (aas.org)</a:t>
            </a:r>
            <a:endParaRPr lang="en-US" sz="20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Who is giving out glasses?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Library at educational events: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200" dirty="0"/>
              <a:t>3/18 – presentation by a retired university astronomy professor.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200" dirty="0"/>
              <a:t>3/28 – An educational presentation about eclipses for homeschoolers.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Premium Outlets leading up to the event.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E32A5-AF20-2E08-7531-B21F839F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088"/>
            <a:ext cx="12192000" cy="228912"/>
          </a:xfrm>
          <a:prstGeom prst="rect">
            <a:avLst/>
          </a:prstGeom>
        </p:spPr>
      </p:pic>
      <p:pic>
        <p:nvPicPr>
          <p:cNvPr id="5" name="Picture 4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E8D8B30C-3355-7C31-308A-CC029C56F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016" y="123693"/>
            <a:ext cx="730965" cy="7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5D41B-EEDE-B215-C5C0-B5F2123F5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CB5F7-4310-431B-C50C-0F4797BAA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74747"/>
                </a:solidFill>
                <a:effectLst/>
                <a:latin typeface="Montserrat" panose="00000500000000000000" pitchFamily="2" charset="0"/>
              </a:rPr>
              <a:t>Protective Eyewear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74747"/>
                </a:solidFill>
                <a:effectLst/>
                <a:latin typeface="Montserrat" panose="00000500000000000000" pitchFamily="2" charset="0"/>
              </a:rPr>
              <a:t>Drinking water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74747"/>
                </a:solidFill>
                <a:effectLst/>
                <a:latin typeface="Montserrat" panose="00000500000000000000" pitchFamily="2" charset="0"/>
              </a:rPr>
              <a:t>Medications for 2-3 days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74747"/>
                </a:solidFill>
                <a:effectLst/>
                <a:latin typeface="Montserrat" panose="00000500000000000000" pitchFamily="2" charset="0"/>
              </a:rPr>
              <a:t>Mobile phone and charger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74747"/>
                </a:solidFill>
                <a:effectLst/>
                <a:latin typeface="Montserrat" panose="00000500000000000000" pitchFamily="2" charset="0"/>
              </a:rPr>
              <a:t>First-aid kit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74747"/>
                </a:solidFill>
                <a:effectLst/>
                <a:latin typeface="Montserrat" panose="00000500000000000000" pitchFamily="2" charset="0"/>
              </a:rPr>
              <a:t>Cash (in case ATMS and credit card machines are down)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74747"/>
                </a:solidFill>
                <a:effectLst/>
                <a:latin typeface="Montserrat" panose="00000500000000000000" pitchFamily="2" charset="0"/>
              </a:rPr>
              <a:t>Medical bracelets/IDs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74747"/>
                </a:solidFill>
                <a:effectLst/>
                <a:latin typeface="Montserrat" panose="00000500000000000000" pitchFamily="2" charset="0"/>
              </a:rPr>
              <a:t>Insurance cards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74747"/>
                </a:solidFill>
                <a:effectLst/>
                <a:latin typeface="Montserrat" panose="00000500000000000000" pitchFamily="2" charset="0"/>
              </a:rPr>
              <a:t>Trash bags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74747"/>
                </a:solidFill>
                <a:effectLst/>
                <a:latin typeface="Montserrat" panose="00000500000000000000" pitchFamily="2" charset="0"/>
              </a:rPr>
              <a:t>Pets - bring leashes and harnesses, medications, food, water, poop bags, toys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74747"/>
                </a:solidFill>
                <a:effectLst/>
                <a:latin typeface="Montserrat" panose="00000500000000000000" pitchFamily="2" charset="0"/>
              </a:rPr>
              <a:t>Extra water for overheated cars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74747"/>
                </a:solidFill>
                <a:effectLst/>
                <a:latin typeface="Montserrat" panose="00000500000000000000" pitchFamily="2" charset="0"/>
              </a:rPr>
              <a:t>Fix a flat kit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74747"/>
                </a:solidFill>
                <a:effectLst/>
                <a:latin typeface="Montserrat" panose="00000500000000000000" pitchFamily="2" charset="0"/>
              </a:rPr>
              <a:t>Spare tire(s)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6A071-CCC8-36A8-46D3-DA4541CB8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9088"/>
            <a:ext cx="12192000" cy="228912"/>
          </a:xfrm>
          <a:prstGeom prst="rect">
            <a:avLst/>
          </a:prstGeom>
        </p:spPr>
      </p:pic>
      <p:pic>
        <p:nvPicPr>
          <p:cNvPr id="5" name="Picture 4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C406C625-9468-8D94-1E86-967B83630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016" y="123693"/>
            <a:ext cx="730965" cy="7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29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33058</TotalTime>
  <Words>619</Words>
  <Application>Microsoft Office PowerPoint</Application>
  <PresentationFormat>Widescreen</PresentationFormat>
  <Paragraphs>98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Montserrat</vt:lpstr>
      <vt:lpstr>Wingdings</vt:lpstr>
      <vt:lpstr>Office Theme</vt:lpstr>
      <vt:lpstr>Total Solar Eclipse</vt:lpstr>
      <vt:lpstr>PowerPoint Presentation</vt:lpstr>
      <vt:lpstr>What to Expect</vt:lpstr>
      <vt:lpstr>What is the City of San Marcos Doing? </vt:lpstr>
      <vt:lpstr>Community Engagement</vt:lpstr>
      <vt:lpstr>PowerPoint Presentation</vt:lpstr>
      <vt:lpstr>Things to Think About</vt:lpstr>
      <vt:lpstr>Protective Eyewear</vt:lpstr>
      <vt:lpstr>Essential Supplies</vt:lpstr>
      <vt:lpstr>Alert Systems</vt:lpstr>
      <vt:lpstr>Resources</vt:lpstr>
      <vt:lpstr>Questions?</vt:lpstr>
    </vt:vector>
  </TitlesOfParts>
  <Company>CoSM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Solar Eclipse</dc:title>
  <dc:creator>LaVigne, Bridget</dc:creator>
  <cp:lastModifiedBy>LaVigne, Bridget</cp:lastModifiedBy>
  <cp:revision>10</cp:revision>
  <dcterms:created xsi:type="dcterms:W3CDTF">2024-02-06T16:34:55Z</dcterms:created>
  <dcterms:modified xsi:type="dcterms:W3CDTF">2024-02-29T15:33:46Z</dcterms:modified>
</cp:coreProperties>
</file>